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2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handoutMasterIdLst>
    <p:handoutMasterId r:id="rId10"/>
  </p:handoutMasterIdLst>
  <p:sldIdLst>
    <p:sldId id="274" r:id="rId3"/>
    <p:sldId id="309" r:id="rId4"/>
    <p:sldId id="302" r:id="rId5"/>
    <p:sldId id="296" r:id="rId6"/>
    <p:sldId id="413" r:id="rId7"/>
    <p:sldId id="298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99"/>
    <a:srgbClr val="3333CC"/>
    <a:srgbClr val="00FF99"/>
    <a:srgbClr val="6666FF"/>
    <a:srgbClr val="0066FF"/>
    <a:srgbClr val="6699FF"/>
    <a:srgbClr val="99FF66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899" autoAdjust="0"/>
    <p:restoredTop sz="94624" autoAdjust="0"/>
  </p:normalViewPr>
  <p:slideViewPr>
    <p:cSldViewPr>
      <p:cViewPr>
        <p:scale>
          <a:sx n="68" d="100"/>
          <a:sy n="68" d="100"/>
        </p:scale>
        <p:origin x="-111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2" d="100"/>
          <a:sy n="52" d="100"/>
        </p:scale>
        <p:origin x="-2892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Master" Target="slideMasters/slideMaster2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DED182AC-34F2-414E-90A0-8BC1461E2780}" type="datetimeFigureOut">
              <a:rPr lang="en-US"/>
              <a:pPr>
                <a:defRPr/>
              </a:pPr>
              <a:t>11/18/2014</a:t>
            </a:fld>
            <a:endParaRPr lang="en-Z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en-Z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8147D35F-BC55-4A13-A884-3F10FB726CBA}" type="slidenum">
              <a:rPr lang="en-ZA"/>
              <a:pPr>
                <a:defRPr/>
              </a:pPr>
              <a:t>‹#›</a:t>
            </a:fld>
            <a:endParaRPr lang="en-ZA"/>
          </a:p>
        </p:txBody>
      </p:sp>
    </p:spTree>
    <p:extLst>
      <p:ext uri="{BB962C8B-B14F-4D97-AF65-F5344CB8AC3E}">
        <p14:creationId xmlns:p14="http://schemas.microsoft.com/office/powerpoint/2010/main" val="211442029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E9B22015-753F-4B0C-BBAC-2E2DA0752E47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0DCACF4-BC60-41A0-9281-940D9D361A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8893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F205BA6-FAB5-4012-808C-590B1E5EA55D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309AF-A3CA-4ECE-B8AF-EC5DA31A9B0D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664D3-0FDA-4FAF-AEA5-DAD81978407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2974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F01FB2-6194-495A-9497-48137C42A4DB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39617-5342-4FA0-91B4-07E2DD620E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574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A9187-EF60-4800-B1C0-CF930ADE9B02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A2E15-88CF-4220-AF37-E0A9232E71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895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1400" b="0">
                <a:solidFill>
                  <a:srgbClr val="000000"/>
                </a:solidFill>
                <a:latin typeface="+mn-lt"/>
              </a:defRPr>
            </a:lvl1pPr>
          </a:lstStyle>
          <a:p>
            <a:pPr>
              <a:defRPr/>
            </a:pPr>
            <a:fld id="{5C35D23C-666E-4781-A6D4-0981D4758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812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6732952-971F-4432-9E97-9B86E824DDD0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33732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D5AD3217-24F5-4FA4-85B9-1458E63DC5E5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7195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4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295400"/>
            <a:ext cx="4305300" cy="4572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408BA10A-A55B-40E8-A2B8-AA5901D9CEC0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84990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79E253F5-5FFF-42F6-9E09-F5AF01D7549C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987022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EBDC5A5-0149-4160-811D-F8049303915A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441852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E2B85D83-FAC9-42FB-907D-CA28A79353A7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316505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CF149494-E9ED-431E-AE57-2A139781BFE6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83305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F5AB0-9961-4B3F-A1B0-5793C4BA0025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CEE59-3D6A-4C10-865F-C207D7AC7D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286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FAB83092-9DAF-4892-BB9E-055E39A5C917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335628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350A6B3B-1116-433A-9C92-8C29E61CC788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794949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76200"/>
            <a:ext cx="21907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198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fld id="{2164DACB-BBD4-45BC-8ABD-6399496BA57E}" type="slidenum">
              <a:rPr lang="en-US"/>
              <a:pPr>
                <a:defRPr/>
              </a:pPr>
              <a:t>‹#›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8379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5E6514-9269-435A-8E86-D5A0B08125B7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DC626-709E-4EA6-9AE0-B0887E378A3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570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889A7-9154-4F91-A809-CCBA48AF7C12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D6CFD6-6A5E-4B29-AF29-2B08EC2E5C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960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49EEE2-C32D-4087-AB19-ADA0E841436D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EC01F3-3D2F-4174-A28C-B6E737AA061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2494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61D23-0D51-4F89-B85A-356527D4F2AA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D037A-6ECF-4D17-A728-6CE1399D2D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291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3E58B-B260-4DEE-9521-236A7CB667C2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422B0-BA82-4DAB-8B20-E23DB7F4B6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7281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BAAE48-6B62-43C8-84F9-93826D003C34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99B568-B558-4455-8823-0B01AD77B7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1259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B13049-571A-4B52-8A39-EE0F5228F773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1752CD-90E4-45FC-8071-7C26A2B0EE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113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1B70A41-27D0-4CBF-B3EE-45256507481F}" type="datetimeFigureOut">
              <a:rPr lang="en-US"/>
              <a:pPr>
                <a:defRPr/>
              </a:pPr>
              <a:t>11/18/2014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FFB1545-FF76-48A6-B612-C27148F59A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8" descr="Powerpoint Presentation Banner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61063"/>
            <a:ext cx="9144000" cy="89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9" descr="Powerpoint Presentation T Banner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91773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52400" y="76200"/>
            <a:ext cx="7772400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5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2400" y="1295400"/>
            <a:ext cx="8763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000000"/>
                </a:solidFill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b="1">
                <a:solidFill>
                  <a:srgbClr val="808080"/>
                </a:solidFill>
                <a:latin typeface="Arial Bold Italic" pitchFamily="1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57BFA17-BC4F-40AC-9021-ABED86F76C3C}" type="slidenum">
              <a:rPr lang="en-US"/>
              <a:pPr>
                <a:defRPr/>
              </a:pPr>
              <a:t>‹#›</a:t>
            </a:fld>
            <a:endParaRPr lang="en-US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8" r:id="rId1"/>
    <p:sldLayoutId id="2147483959" r:id="rId2"/>
    <p:sldLayoutId id="2147483960" r:id="rId3"/>
    <p:sldLayoutId id="2147483961" r:id="rId4"/>
    <p:sldLayoutId id="2147483962" r:id="rId5"/>
    <p:sldLayoutId id="2147483963" r:id="rId6"/>
    <p:sldLayoutId id="2147483964" r:id="rId7"/>
    <p:sldLayoutId id="2147483965" r:id="rId8"/>
    <p:sldLayoutId id="2147483966" r:id="rId9"/>
    <p:sldLayoutId id="2147483967" r:id="rId10"/>
    <p:sldLayoutId id="214748396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+mj-lt"/>
          <a:ea typeface="+mj-ea"/>
          <a:cs typeface="Osaka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  <a:cs typeface="Osaka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bg1"/>
          </a:solidFill>
          <a:latin typeface="Arial Bold" pitchFamily="1" charset="0"/>
          <a:ea typeface="Osaka" pitchFamily="1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Osaka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Osak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+mn-ea"/>
          <a:cs typeface="Osak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Osak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Osak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1" descr="Powerpoint Presentation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338" cy="68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Rectangle 12"/>
          <p:cNvSpPr>
            <a:spLocks noGrp="1" noChangeArrowheads="1"/>
          </p:cNvSpPr>
          <p:nvPr>
            <p:ph type="ctrTitle" idx="4294967295"/>
          </p:nvPr>
        </p:nvSpPr>
        <p:spPr>
          <a:xfrm>
            <a:off x="322263" y="1330325"/>
            <a:ext cx="8532812" cy="1810643"/>
          </a:xfrm>
        </p:spPr>
        <p:txBody>
          <a:bodyPr/>
          <a:lstStyle/>
          <a:p>
            <a:pPr eaLnBrk="1" hangingPunct="1"/>
            <a:r>
              <a:rPr lang="en-US" sz="3600" dirty="0" smtClean="0">
                <a:latin typeface="Arial Bold" pitchFamily="34" charset="0"/>
                <a:ea typeface="Osaka"/>
                <a:cs typeface="Osaka"/>
              </a:rPr>
              <a:t/>
            </a:r>
            <a:br>
              <a:rPr lang="en-US" sz="3600" dirty="0" smtClean="0">
                <a:latin typeface="Arial Bold" pitchFamily="34" charset="0"/>
                <a:ea typeface="Osaka"/>
                <a:cs typeface="Osaka"/>
              </a:rPr>
            </a:br>
            <a:r>
              <a:rPr lang="en-ZA" sz="3600" b="1" dirty="0" smtClean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  <a:t>Demystifying Standard Chart of Accounts </a:t>
            </a:r>
            <a:r>
              <a:rPr lang="en-ZA" sz="3600" b="1" dirty="0" smtClean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  <a:t/>
            </a:r>
            <a:br>
              <a:rPr lang="en-ZA" sz="3600" b="1" dirty="0" smtClean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</a:br>
            <a:r>
              <a:rPr lang="en-ZA" sz="3200" b="1" dirty="0" smtClean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  <a:t>m</a:t>
            </a:r>
            <a:r>
              <a:rPr lang="en-ZA" sz="3600" b="1" dirty="0" smtClean="0">
                <a:solidFill>
                  <a:schemeClr val="bg1"/>
                </a:solidFill>
                <a:latin typeface="Arial Bold" pitchFamily="34" charset="0"/>
                <a:ea typeface="Osaka"/>
                <a:cs typeface="Osaka"/>
              </a:rPr>
              <a:t>SCOA</a:t>
            </a:r>
            <a:r>
              <a:rPr lang="en-US" sz="3600" dirty="0" smtClean="0">
                <a:latin typeface="Arial Bold" pitchFamily="34" charset="0"/>
                <a:ea typeface="Osaka"/>
                <a:cs typeface="Osaka"/>
              </a:rPr>
              <a:t/>
            </a:r>
            <a:br>
              <a:rPr lang="en-US" sz="3600" dirty="0" smtClean="0">
                <a:latin typeface="Arial Bold" pitchFamily="34" charset="0"/>
                <a:ea typeface="Osaka"/>
                <a:cs typeface="Osaka"/>
              </a:rPr>
            </a:br>
            <a:r>
              <a:rPr lang="en-US" sz="3600" dirty="0" smtClean="0">
                <a:latin typeface="Arial Bold" pitchFamily="34" charset="0"/>
                <a:ea typeface="Osaka"/>
                <a:cs typeface="Osaka"/>
              </a:rPr>
              <a:t/>
            </a:r>
            <a:br>
              <a:rPr lang="en-US" sz="3600" dirty="0" smtClean="0">
                <a:latin typeface="Arial Bold" pitchFamily="34" charset="0"/>
                <a:ea typeface="Osaka"/>
                <a:cs typeface="Osaka"/>
              </a:rPr>
            </a:br>
            <a:r>
              <a:rPr lang="en-US" sz="3600" dirty="0" smtClean="0">
                <a:latin typeface="Arial Bold" pitchFamily="34" charset="0"/>
                <a:ea typeface="Osaka"/>
                <a:cs typeface="Osaka"/>
              </a:rPr>
              <a:t>One Day information session</a:t>
            </a:r>
            <a:endParaRPr lang="en-US" sz="3200" dirty="0" smtClean="0">
              <a:latin typeface="Arial Bold" pitchFamily="34" charset="0"/>
              <a:ea typeface="Osaka"/>
              <a:cs typeface="Osaka"/>
            </a:endParaRPr>
          </a:p>
        </p:txBody>
      </p:sp>
      <p:sp>
        <p:nvSpPr>
          <p:cNvPr id="14340" name="Rectangle 14"/>
          <p:cNvSpPr>
            <a:spLocks noChangeArrowheads="1"/>
          </p:cNvSpPr>
          <p:nvPr/>
        </p:nvSpPr>
        <p:spPr bwMode="auto">
          <a:xfrm>
            <a:off x="993775" y="4764088"/>
            <a:ext cx="7696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>
              <a:spcBef>
                <a:spcPct val="20000"/>
              </a:spcBef>
            </a:pPr>
            <a:r>
              <a:rPr lang="en-US" sz="1000" b="1">
                <a:solidFill>
                  <a:schemeClr val="bg1"/>
                </a:solidFill>
                <a:latin typeface="Calibri" pitchFamily="34" charset="0"/>
                <a:ea typeface="Osaka"/>
                <a:cs typeface="Osaka"/>
              </a:rPr>
              <a:t>Presented by National Treasury: Chief Directorate Local Government Budget Analysis </a:t>
            </a:r>
            <a:endParaRPr lang="en-US" sz="1000">
              <a:solidFill>
                <a:schemeClr val="bg1"/>
              </a:solidFill>
              <a:latin typeface="Calibri" pitchFamily="34" charset="0"/>
              <a:ea typeface="Osaka"/>
              <a:cs typeface="Osak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066800"/>
          </a:xfrm>
        </p:spPr>
        <p:txBody>
          <a:bodyPr/>
          <a:lstStyle/>
          <a:p>
            <a:r>
              <a:rPr lang="en-ZA" b="1" smtClean="0"/>
              <a:t>Agenda</a:t>
            </a: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E41B3C9-132C-4DD6-92CE-B6CE27D7D2FE}" type="slidenum">
              <a:rPr lang="en-US" smtClean="0">
                <a:solidFill>
                  <a:srgbClr val="808080"/>
                </a:solidFill>
                <a:latin typeface="Arial Bold Italic" pitchFamily="34" charset="0"/>
                <a:cs typeface="Osak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z="1400" b="0" smtClean="0">
              <a:solidFill>
                <a:srgbClr val="000000"/>
              </a:solidFill>
              <a:cs typeface="Osaka"/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</p:nvPr>
        </p:nvGraphicFramePr>
        <p:xfrm>
          <a:off x="250825" y="1268413"/>
          <a:ext cx="8569325" cy="4745040"/>
        </p:xfrm>
        <a:graphic>
          <a:graphicData uri="http://schemas.openxmlformats.org/drawingml/2006/table">
            <a:tbl>
              <a:tblPr firstRow="1" firstCol="1" bandRow="1">
                <a:tableStyleId>{9DCAF9ED-07DC-4A11-8D7F-57B35C25682E}</a:tableStyleId>
              </a:tblPr>
              <a:tblGrid>
                <a:gridCol w="6553013"/>
                <a:gridCol w="2016312"/>
              </a:tblGrid>
              <a:tr h="315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 dirty="0">
                          <a:effectLst/>
                        </a:rPr>
                        <a:t>Agenda item</a:t>
                      </a:r>
                      <a:endParaRPr lang="en-Z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Time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</a:tr>
              <a:tr h="315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 dirty="0">
                          <a:effectLst/>
                        </a:rPr>
                        <a:t>Registration </a:t>
                      </a:r>
                      <a:endParaRPr lang="en-Z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08h00 to 08h30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</a:tr>
              <a:tr h="315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Introduction to standard chart of accounts (</a:t>
                      </a:r>
                      <a:r>
                        <a:rPr lang="en-ZA" sz="1400">
                          <a:effectLst/>
                        </a:rPr>
                        <a:t>m</a:t>
                      </a:r>
                      <a:r>
                        <a:rPr lang="en-ZA" sz="1800">
                          <a:effectLst/>
                        </a:rPr>
                        <a:t>SCOA)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08h30 to 09h15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</a:tr>
              <a:tr h="6309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Understanding key definitions and the accountability reforms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09h15 to 11h00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</a:tr>
              <a:tr h="315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Tea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11h00 to 11h30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</a:tr>
              <a:tr h="9528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 dirty="0">
                          <a:effectLst/>
                        </a:rPr>
                        <a:t>Classify, analyse and report on the economic classification using all segments of the standard chart of accounts (</a:t>
                      </a:r>
                      <a:r>
                        <a:rPr lang="en-ZA" sz="1400" dirty="0">
                          <a:effectLst/>
                        </a:rPr>
                        <a:t>m</a:t>
                      </a:r>
                      <a:r>
                        <a:rPr lang="en-ZA" sz="1800" dirty="0">
                          <a:effectLst/>
                        </a:rPr>
                        <a:t>SCOA)</a:t>
                      </a:r>
                      <a:endParaRPr lang="en-Z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11h30 to 13h00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</a:tr>
              <a:tr h="3154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Lunch 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13h00 to 14h00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</a:tr>
              <a:tr h="95283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Classify, analyse and report on the economic classification using all segments of the standard chart of accounts (</a:t>
                      </a:r>
                      <a:r>
                        <a:rPr lang="en-ZA" sz="1400">
                          <a:effectLst/>
                        </a:rPr>
                        <a:t>m</a:t>
                      </a:r>
                      <a:r>
                        <a:rPr lang="en-ZA" sz="1800">
                          <a:effectLst/>
                        </a:rPr>
                        <a:t>SCOA)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14h30 to 15h15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</a:tr>
              <a:tr h="6309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>
                          <a:effectLst/>
                        </a:rPr>
                        <a:t>Implementation of standard chart of accounts (</a:t>
                      </a:r>
                      <a:r>
                        <a:rPr lang="en-ZA" sz="1400">
                          <a:effectLst/>
                        </a:rPr>
                        <a:t>m</a:t>
                      </a:r>
                      <a:r>
                        <a:rPr lang="en-ZA" sz="1800">
                          <a:effectLst/>
                        </a:rPr>
                        <a:t>SCOA) in your municipality</a:t>
                      </a:r>
                      <a:endParaRPr lang="en-ZA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ZA" sz="1800" dirty="0">
                          <a:effectLst/>
                        </a:rPr>
                        <a:t>15h15 to 16h00</a:t>
                      </a:r>
                      <a:endParaRPr lang="en-ZA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3" marR="68583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0" y="76200"/>
            <a:ext cx="7924800" cy="1066800"/>
          </a:xfrm>
        </p:spPr>
        <p:txBody>
          <a:bodyPr/>
          <a:lstStyle/>
          <a:p>
            <a:r>
              <a:rPr lang="en-ZA" b="1" smtClean="0"/>
              <a:t>Logistics and etiquette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0" y="1214438"/>
            <a:ext cx="9144000" cy="4652962"/>
          </a:xfrm>
        </p:spPr>
        <p:txBody>
          <a:bodyPr/>
          <a:lstStyle/>
          <a:p>
            <a:pPr marL="457200" indent="-457200">
              <a:spcBef>
                <a:spcPct val="0"/>
              </a:spcBef>
              <a:spcAft>
                <a:spcPts val="1200"/>
              </a:spcAft>
            </a:pPr>
            <a:r>
              <a:rPr lang="en-US" sz="2800" smtClean="0"/>
              <a:t>Bathrooms and breaks.</a:t>
            </a:r>
          </a:p>
          <a:p>
            <a:pPr marL="457200" indent="-457200">
              <a:spcBef>
                <a:spcPct val="0"/>
              </a:spcBef>
              <a:spcAft>
                <a:spcPts val="1200"/>
              </a:spcAft>
            </a:pPr>
            <a:r>
              <a:rPr lang="en-US" sz="2800" smtClean="0"/>
              <a:t>Switch off electronic devices.</a:t>
            </a:r>
          </a:p>
          <a:p>
            <a:pPr marL="457200" indent="-457200">
              <a:spcBef>
                <a:spcPct val="0"/>
              </a:spcBef>
              <a:spcAft>
                <a:spcPts val="1200"/>
              </a:spcAft>
            </a:pPr>
            <a:r>
              <a:rPr lang="en-ZA" sz="2800" smtClean="0"/>
              <a:t>Raise your hands when you want to raise a question.</a:t>
            </a:r>
          </a:p>
          <a:p>
            <a:pPr marL="457200" indent="-457200">
              <a:spcBef>
                <a:spcPct val="0"/>
              </a:spcBef>
              <a:spcAft>
                <a:spcPts val="1200"/>
              </a:spcAft>
            </a:pPr>
            <a:r>
              <a:rPr lang="en-ZA" sz="2800" smtClean="0"/>
              <a:t>Return from breaks promptly.</a:t>
            </a:r>
          </a:p>
          <a:p>
            <a:pPr marL="457200" indent="-457200">
              <a:spcBef>
                <a:spcPct val="0"/>
              </a:spcBef>
              <a:spcAft>
                <a:spcPts val="1200"/>
              </a:spcAft>
            </a:pPr>
            <a:r>
              <a:rPr lang="en-ZA" sz="2800" smtClean="0"/>
              <a:t>Please sign the attendance register.</a:t>
            </a:r>
          </a:p>
          <a:p>
            <a:pPr marL="457200" indent="-457200">
              <a:spcBef>
                <a:spcPct val="0"/>
              </a:spcBef>
              <a:spcAft>
                <a:spcPts val="1200"/>
              </a:spcAft>
            </a:pPr>
            <a:endParaRPr lang="en-ZA" sz="2800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B1895B5-F81C-4BDC-8AE6-7CCECB9EDC2A}" type="slidenum">
              <a:rPr lang="en-US" smtClean="0">
                <a:solidFill>
                  <a:srgbClr val="808080"/>
                </a:solidFill>
                <a:latin typeface="Arial Bold Italic" pitchFamily="34" charset="0"/>
                <a:cs typeface="Osak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400" b="0" smtClean="0">
              <a:solidFill>
                <a:srgbClr val="000000"/>
              </a:solidFill>
              <a:cs typeface="Osak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ZA" b="1" smtClean="0"/>
              <a:t>Ice-breaker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C4A51668-DF9A-4A80-9587-9CD094DDD3DF}" type="slidenum">
              <a:rPr lang="en-US" smtClean="0">
                <a:solidFill>
                  <a:srgbClr val="808080"/>
                </a:solidFill>
                <a:latin typeface="Arial Bold Italic" pitchFamily="34" charset="0"/>
                <a:cs typeface="Osak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sz="1400" b="0" smtClean="0">
              <a:solidFill>
                <a:srgbClr val="000000"/>
              </a:solidFill>
              <a:cs typeface="Osaka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25538"/>
            <a:ext cx="8763000" cy="4824412"/>
          </a:xfrm>
        </p:spPr>
        <p:txBody>
          <a:bodyPr>
            <a:normAutofit lnSpcReduction="10000"/>
          </a:bodyPr>
          <a:lstStyle/>
          <a:p>
            <a:pPr marL="0" indent="0">
              <a:spcBef>
                <a:spcPct val="25000"/>
              </a:spcBef>
              <a:spcAft>
                <a:spcPts val="1200"/>
              </a:spcAft>
              <a:buFontTx/>
              <a:buNone/>
              <a:defRPr/>
            </a:pPr>
            <a:r>
              <a:rPr lang="en-US" sz="2200" dirty="0" smtClean="0"/>
              <a:t>Make a fruit salad?</a:t>
            </a:r>
          </a:p>
          <a:p>
            <a:pPr marL="0" indent="0">
              <a:spcBef>
                <a:spcPct val="25000"/>
              </a:spcBef>
              <a:spcAft>
                <a:spcPts val="1200"/>
              </a:spcAft>
              <a:buFontTx/>
              <a:buNone/>
              <a:defRPr/>
            </a:pPr>
            <a:r>
              <a:rPr lang="en-US" sz="2200" dirty="0" smtClean="0"/>
              <a:t>Ingredients</a:t>
            </a:r>
          </a:p>
          <a:p>
            <a:pPr marL="0" indent="0">
              <a:spcBef>
                <a:spcPct val="25000"/>
              </a:spcBef>
              <a:spcAft>
                <a:spcPts val="1200"/>
              </a:spcAft>
              <a:buFontTx/>
              <a:buNone/>
              <a:defRPr/>
            </a:pPr>
            <a:r>
              <a:rPr lang="en-US" sz="2200" dirty="0"/>
              <a:t>	</a:t>
            </a:r>
            <a:endParaRPr lang="en-US" sz="2200" dirty="0" smtClean="0"/>
          </a:p>
          <a:p>
            <a:pPr marL="0" indent="0">
              <a:spcBef>
                <a:spcPct val="25000"/>
              </a:spcBef>
              <a:spcAft>
                <a:spcPts val="1200"/>
              </a:spcAft>
              <a:buFontTx/>
              <a:buNone/>
              <a:defRPr/>
            </a:pPr>
            <a:endParaRPr lang="en-US" sz="2200" dirty="0" smtClean="0"/>
          </a:p>
          <a:p>
            <a:pPr marL="0" indent="0">
              <a:spcBef>
                <a:spcPct val="25000"/>
              </a:spcBef>
              <a:spcAft>
                <a:spcPts val="1200"/>
              </a:spcAft>
              <a:buFontTx/>
              <a:buNone/>
              <a:defRPr/>
            </a:pPr>
            <a:endParaRPr lang="en-US" sz="2200" dirty="0" smtClean="0"/>
          </a:p>
          <a:p>
            <a:pPr marL="0" indent="0">
              <a:spcBef>
                <a:spcPct val="25000"/>
              </a:spcBef>
              <a:spcAft>
                <a:spcPts val="1200"/>
              </a:spcAft>
              <a:buFontTx/>
              <a:buNone/>
              <a:defRPr/>
            </a:pPr>
            <a:endParaRPr lang="en-US" sz="2200" dirty="0" smtClean="0"/>
          </a:p>
          <a:p>
            <a:pPr marL="0" indent="0">
              <a:spcBef>
                <a:spcPct val="25000"/>
              </a:spcBef>
              <a:spcAft>
                <a:spcPts val="1200"/>
              </a:spcAft>
              <a:buFontTx/>
              <a:buNone/>
              <a:defRPr/>
            </a:pPr>
            <a:endParaRPr lang="en-US" sz="2200" dirty="0"/>
          </a:p>
          <a:p>
            <a:pPr marL="0" indent="0">
              <a:spcBef>
                <a:spcPct val="25000"/>
              </a:spcBef>
              <a:spcAft>
                <a:spcPts val="1200"/>
              </a:spcAft>
              <a:buFontTx/>
              <a:buNone/>
              <a:defRPr/>
            </a:pPr>
            <a:r>
              <a:rPr lang="en-US" sz="2200" dirty="0" smtClean="0"/>
              <a:t>Method</a:t>
            </a:r>
          </a:p>
          <a:p>
            <a:pPr marL="0" indent="0">
              <a:buFontTx/>
              <a:buNone/>
              <a:defRPr/>
            </a:pPr>
            <a:r>
              <a:rPr lang="en-ZA" dirty="0" smtClean="0"/>
              <a:t>You determine the method.</a:t>
            </a:r>
            <a:endParaRPr lang="en-ZA" dirty="0"/>
          </a:p>
        </p:txBody>
      </p:sp>
      <p:pic>
        <p:nvPicPr>
          <p:cNvPr id="1843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357438"/>
            <a:ext cx="1223963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0" y="2354263"/>
            <a:ext cx="1627188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357438"/>
            <a:ext cx="185737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357438"/>
            <a:ext cx="181927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5850" y="2354263"/>
            <a:ext cx="1239838" cy="122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5812" y="3816350"/>
            <a:ext cx="1382713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795713"/>
            <a:ext cx="1079500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What kind of fruit salad did you </a:t>
            </a:r>
            <a:r>
              <a:rPr lang="en-ZA" dirty="0" smtClean="0"/>
              <a:t>make?</a:t>
            </a:r>
            <a:endParaRPr lang="en-ZA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620335-0033-4C7B-8E1C-2BAFBA0E98BC}" type="slidenum">
              <a:rPr lang="en-US" smtClean="0"/>
              <a:pPr>
                <a:defRPr/>
              </a:pPr>
              <a:t>5</a:t>
            </a:fld>
            <a:endParaRPr lang="en-US" sz="1400" b="0">
              <a:solidFill>
                <a:srgbClr val="000000"/>
              </a:solidFill>
              <a:latin typeface="Arial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0863" y="3954463"/>
            <a:ext cx="26670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1268413"/>
            <a:ext cx="2476500" cy="184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79388" y="1268413"/>
            <a:ext cx="2627312" cy="646112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ZA" dirty="0"/>
              <a:t>7 ingredients cut and placed in the bowl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9388" y="1990725"/>
            <a:ext cx="2627312" cy="646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ZA" dirty="0"/>
              <a:t>Is there order in which you can eat the fruit?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79388" y="2711450"/>
            <a:ext cx="2627312" cy="646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ZA" dirty="0"/>
              <a:t>Can you separate the good fruit from the bad?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57863" y="1241425"/>
            <a:ext cx="2628900" cy="646113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ZA" dirty="0"/>
              <a:t>I only want to eat the Kiwi Fruit.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300788" y="4581525"/>
            <a:ext cx="15843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en-ZA" sz="2400" b="1">
                <a:cs typeface="Osaka"/>
              </a:rPr>
              <a:t>m</a:t>
            </a:r>
            <a:r>
              <a:rPr lang="en-ZA" sz="2400">
                <a:cs typeface="Osaka"/>
              </a:rPr>
              <a:t>SCOA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323850" y="5651500"/>
            <a:ext cx="8640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ZA">
                <a:cs typeface="Osaka"/>
              </a:rPr>
              <a:t>Standardising the way we make and eat a fruit </a:t>
            </a:r>
            <a:r>
              <a:rPr lang="en-ZA" smtClean="0">
                <a:cs typeface="Osaka"/>
              </a:rPr>
              <a:t>salad.</a:t>
            </a:r>
            <a:endParaRPr lang="en-ZA">
              <a:cs typeface="Osaka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476250" y="3500438"/>
            <a:ext cx="58245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en-ZA" dirty="0">
                <a:cs typeface="Osaka"/>
              </a:rPr>
              <a:t>Can this be </a:t>
            </a:r>
            <a:r>
              <a:rPr lang="en-ZA" dirty="0" smtClean="0">
                <a:cs typeface="Osaka"/>
              </a:rPr>
              <a:t>easily achieved </a:t>
            </a:r>
            <a:r>
              <a:rPr lang="en-ZA" dirty="0">
                <a:cs typeface="Osaka"/>
              </a:rPr>
              <a:t>in the current chart?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en-US" b="1" smtClean="0"/>
              <a:t>Standard Chart of Accounts for Municipalities and Municipal Entities</a:t>
            </a:r>
            <a:endParaRPr lang="en-ZA" b="1" i="1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FD43D86-1406-4D72-B153-2205C9E3DBCD}" type="slidenum">
              <a:rPr lang="en-US" smtClean="0">
                <a:solidFill>
                  <a:srgbClr val="808080"/>
                </a:solidFill>
                <a:latin typeface="Arial Bold Italic" pitchFamily="34" charset="0"/>
                <a:cs typeface="Osak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sz="1400" b="0" smtClean="0">
              <a:solidFill>
                <a:srgbClr val="000000"/>
              </a:solidFill>
              <a:cs typeface="Osaka"/>
            </a:endParaRPr>
          </a:p>
        </p:txBody>
      </p:sp>
      <p:sp>
        <p:nvSpPr>
          <p:cNvPr id="6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950" y="1196975"/>
            <a:ext cx="8928100" cy="790575"/>
          </a:xfrm>
        </p:spPr>
        <p:txBody>
          <a:bodyPr vert="horz"/>
          <a:lstStyle/>
          <a:p>
            <a:pPr marL="0" indent="0">
              <a:spcBef>
                <a:spcPct val="0"/>
              </a:spcBef>
              <a:spcAft>
                <a:spcPts val="1200"/>
              </a:spcAft>
              <a:buFontTx/>
              <a:buNone/>
            </a:pPr>
            <a:r>
              <a:rPr lang="en-US" smtClean="0"/>
              <a:t>A distinction had to be made between the National and Provincial SCOA and the Municipal SCOA</a:t>
            </a:r>
            <a:endParaRPr lang="en-US" sz="2400" smtClean="0"/>
          </a:p>
          <a:p>
            <a:pPr marL="457200" lvl="1" indent="0">
              <a:buFontTx/>
              <a:buNone/>
            </a:pPr>
            <a:endParaRPr lang="en-US" sz="2400" smtClean="0"/>
          </a:p>
          <a:p>
            <a:pPr marL="457200" lvl="1" indent="0">
              <a:buFontTx/>
              <a:buNone/>
            </a:pPr>
            <a:endParaRPr lang="en-ZA" smtClean="0"/>
          </a:p>
        </p:txBody>
      </p:sp>
      <p:sp>
        <p:nvSpPr>
          <p:cNvPr id="20485" name="Slide Number Placeholder 1"/>
          <p:cNvSpPr txBox="1">
            <a:spLocks/>
          </p:cNvSpPr>
          <p:nvPr/>
        </p:nvSpPr>
        <p:spPr bwMode="auto">
          <a:xfrm>
            <a:off x="6565900" y="6400800"/>
            <a:ext cx="22733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r"/>
            <a:fld id="{930D5D7D-AB5F-4A1C-B200-EEC589B026AA}" type="slidenum">
              <a:rPr lang="en-US" sz="1000" b="1">
                <a:solidFill>
                  <a:srgbClr val="808080"/>
                </a:solidFill>
                <a:latin typeface="Arial Bold Italic" pitchFamily="34" charset="0"/>
                <a:cs typeface="Osaka"/>
              </a:rPr>
              <a:pPr algn="r"/>
              <a:t>6</a:t>
            </a:fld>
            <a:endParaRPr lang="en-US" sz="1400">
              <a:solidFill>
                <a:srgbClr val="000000"/>
              </a:solidFill>
              <a:cs typeface="Osaka"/>
            </a:endParaRP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057400"/>
            <a:ext cx="8135938" cy="331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Vertical Text Placeholder 2"/>
          <p:cNvSpPr txBox="1">
            <a:spLocks/>
          </p:cNvSpPr>
          <p:nvPr/>
        </p:nvSpPr>
        <p:spPr bwMode="auto">
          <a:xfrm>
            <a:off x="142875" y="5373688"/>
            <a:ext cx="8929688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000">
                <a:cs typeface="Osaka"/>
              </a:rPr>
              <a:t>All future references to SCOA for municipalities will be prefixed with an m - </a:t>
            </a:r>
            <a:r>
              <a:rPr lang="en-US" sz="2000" b="1">
                <a:cs typeface="Osaka"/>
              </a:rPr>
              <a:t>m</a:t>
            </a:r>
            <a:r>
              <a:rPr lang="en-US" sz="2000">
                <a:cs typeface="Osaka"/>
              </a:rPr>
              <a:t>SCOA</a:t>
            </a:r>
            <a:endParaRPr lang="en-US" sz="2400">
              <a:cs typeface="Osaka"/>
            </a:endParaRPr>
          </a:p>
          <a:p>
            <a:pPr lvl="1">
              <a:spcBef>
                <a:spcPct val="20000"/>
              </a:spcBef>
            </a:pPr>
            <a:endParaRPr lang="en-US" sz="2400">
              <a:cs typeface="Osaka"/>
            </a:endParaRPr>
          </a:p>
          <a:p>
            <a:pPr lvl="1">
              <a:spcBef>
                <a:spcPct val="20000"/>
              </a:spcBef>
            </a:pPr>
            <a:endParaRPr lang="en-ZA" sz="2000">
              <a:cs typeface="Osak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 Bold"/>
        <a:ea typeface="Osaka"/>
        <a:cs typeface=""/>
      </a:majorFont>
      <a:minorFont>
        <a:latin typeface="Arial"/>
        <a:ea typeface="Osaka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6D77BA75D44BC469ABAE46C07B5E9FF" ma:contentTypeVersion="1" ma:contentTypeDescription="Create a new document." ma:contentTypeScope="" ma:versionID="fe50b6b98f897cf800d4d84fb3dd0e49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1F5FDC38-F540-4808-A669-A57498F58B31}"/>
</file>

<file path=customXml/itemProps2.xml><?xml version="1.0" encoding="utf-8"?>
<ds:datastoreItem xmlns:ds="http://schemas.openxmlformats.org/officeDocument/2006/customXml" ds:itemID="{DA3F9BD8-5806-4822-B9B1-FD413BC1B01E}"/>
</file>

<file path=customXml/itemProps3.xml><?xml version="1.0" encoding="utf-8"?>
<ds:datastoreItem xmlns:ds="http://schemas.openxmlformats.org/officeDocument/2006/customXml" ds:itemID="{FCC78FD4-855A-4FDB-8DDE-1D428702FF7D}"/>
</file>

<file path=docProps/app.xml><?xml version="1.0" encoding="utf-8"?>
<Properties xmlns="http://schemas.openxmlformats.org/officeDocument/2006/extended-properties" xmlns:vt="http://schemas.openxmlformats.org/officeDocument/2006/docPropsVTypes">
  <TotalTime>3630</TotalTime>
  <Words>269</Words>
  <Application>Microsoft Office PowerPoint</Application>
  <PresentationFormat>On-screen Show (4:3)</PresentationFormat>
  <Paragraphs>55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Blank Presentation</vt:lpstr>
      <vt:lpstr> Demystifying Standard Chart of Accounts  mSCOA  One Day information session</vt:lpstr>
      <vt:lpstr>Agenda</vt:lpstr>
      <vt:lpstr>Logistics and etiquette </vt:lpstr>
      <vt:lpstr>Ice-breaker</vt:lpstr>
      <vt:lpstr>What kind of fruit salad did you make?</vt:lpstr>
      <vt:lpstr>Standard Chart of Accounts for Municipalities and Municipal Entities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Kevin Venter</dc:creator>
  <cp:lastModifiedBy>Ajay Natverlal Daya</cp:lastModifiedBy>
  <cp:revision>148</cp:revision>
  <dcterms:created xsi:type="dcterms:W3CDTF">2011-11-16T07:49:28Z</dcterms:created>
  <dcterms:modified xsi:type="dcterms:W3CDTF">2014-11-18T03:52:20Z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0x010100F6D77BA75D44BC469ABAE46C07B5E9FF</vt:lpwstr>
  </property>
</Properties>
</file>